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9" r:id="rId3"/>
    <p:sldId id="260" r:id="rId4"/>
    <p:sldId id="261" r:id="rId5"/>
    <p:sldId id="262" r:id="rId6"/>
    <p:sldId id="263" r:id="rId7"/>
    <p:sldId id="264" r:id="rId8"/>
    <p:sldId id="265" r:id="rId9"/>
    <p:sldId id="266" r:id="rId10"/>
    <p:sldId id="267" r:id="rId11"/>
  </p:sldIdLst>
  <p:sldSz cx="9144000" cy="6858000" type="screen4x3"/>
  <p:notesSz cx="6858000" cy="9144000"/>
  <p:defaultText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3D4A8"/>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19" autoAdjust="0"/>
    <p:restoredTop sz="94718" autoAdjust="0"/>
  </p:normalViewPr>
  <p:slideViewPr>
    <p:cSldViewPr>
      <p:cViewPr varScale="1">
        <p:scale>
          <a:sx n="70" d="100"/>
          <a:sy n="70" d="100"/>
        </p:scale>
        <p:origin x="-516"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o de título">
    <p:bg>
      <p:bgRef idx="1002">
        <a:schemeClr val="bg2"/>
      </p:bgRef>
    </p:bg>
    <p:spTree>
      <p:nvGrpSpPr>
        <p:cNvPr id="1" name=""/>
        <p:cNvGrpSpPr/>
        <p:nvPr/>
      </p:nvGrpSpPr>
      <p:grpSpPr>
        <a:xfrm>
          <a:off x="0" y="0"/>
          <a:ext cx="0" cy="0"/>
          <a:chOff x="0" y="0"/>
          <a:chExt cx="0" cy="0"/>
        </a:xfrm>
      </p:grpSpPr>
      <p:sp>
        <p:nvSpPr>
          <p:cNvPr id="7" name="Forma livre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orma livre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ítulo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pt-PT" smtClean="0"/>
              <a:t>Clique para editar o estilo</a:t>
            </a:r>
            <a:endParaRPr kumimoji="0" lang="en-US"/>
          </a:p>
        </p:txBody>
      </p:sp>
      <p:sp>
        <p:nvSpPr>
          <p:cNvPr id="17" name="Subtítulo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t-PT" smtClean="0"/>
              <a:t>Faça clique para editar o estilo</a:t>
            </a:r>
            <a:endParaRPr kumimoji="0" lang="en-US"/>
          </a:p>
        </p:txBody>
      </p:sp>
      <p:sp>
        <p:nvSpPr>
          <p:cNvPr id="30" name="Marcador de Posição da Data 29"/>
          <p:cNvSpPr>
            <a:spLocks noGrp="1"/>
          </p:cNvSpPr>
          <p:nvPr>
            <p:ph type="dt" sz="half" idx="10"/>
          </p:nvPr>
        </p:nvSpPr>
        <p:spPr/>
        <p:txBody>
          <a:bodyPr/>
          <a:lstStyle/>
          <a:p>
            <a:fld id="{7DF256B4-AD66-476B-BF5F-5A6C3CD18C2A}" type="datetimeFigureOut">
              <a:rPr lang="pt-PT" smtClean="0"/>
              <a:pPr/>
              <a:t>05-05-2011</a:t>
            </a:fld>
            <a:endParaRPr lang="pt-PT"/>
          </a:p>
        </p:txBody>
      </p:sp>
      <p:sp>
        <p:nvSpPr>
          <p:cNvPr id="19" name="Marcador de Posição do Rodapé 18"/>
          <p:cNvSpPr>
            <a:spLocks noGrp="1"/>
          </p:cNvSpPr>
          <p:nvPr>
            <p:ph type="ftr" sz="quarter" idx="11"/>
          </p:nvPr>
        </p:nvSpPr>
        <p:spPr/>
        <p:txBody>
          <a:bodyPr/>
          <a:lstStyle/>
          <a:p>
            <a:endParaRPr lang="pt-PT"/>
          </a:p>
        </p:txBody>
      </p:sp>
      <p:sp>
        <p:nvSpPr>
          <p:cNvPr id="27" name="Marcador de Posição do Número do Diapositivo 26"/>
          <p:cNvSpPr>
            <a:spLocks noGrp="1"/>
          </p:cNvSpPr>
          <p:nvPr>
            <p:ph type="sldNum" sz="quarter" idx="12"/>
          </p:nvPr>
        </p:nvSpPr>
        <p:spPr/>
        <p:txBody>
          <a:bodyPr/>
          <a:lstStyle/>
          <a:p>
            <a:fld id="{B9B719DD-47F3-4456-9CEE-47EA1E7A997B}" type="slidenum">
              <a:rPr lang="pt-PT" smtClean="0"/>
              <a:pPr/>
              <a:t>‹nº›</a:t>
            </a:fld>
            <a:endParaRPr lang="pt-PT"/>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PT" smtClean="0"/>
              <a:t>Clique para editar o estilo</a:t>
            </a:r>
            <a:endParaRPr kumimoji="0" lang="en-US"/>
          </a:p>
        </p:txBody>
      </p:sp>
      <p:sp>
        <p:nvSpPr>
          <p:cNvPr id="3" name="Marcador de Posição de Texto Vertical 2"/>
          <p:cNvSpPr>
            <a:spLocks noGrp="1"/>
          </p:cNvSpPr>
          <p:nvPr>
            <p:ph type="body" orient="vert" idx="1"/>
          </p:nvPr>
        </p:nvSpPr>
        <p:spPr/>
        <p:txBody>
          <a:bodyPr vert="eaVert"/>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4" name="Marcador de Posição da Data 3"/>
          <p:cNvSpPr>
            <a:spLocks noGrp="1"/>
          </p:cNvSpPr>
          <p:nvPr>
            <p:ph type="dt" sz="half" idx="10"/>
          </p:nvPr>
        </p:nvSpPr>
        <p:spPr/>
        <p:txBody>
          <a:bodyPr/>
          <a:lstStyle/>
          <a:p>
            <a:fld id="{7DF256B4-AD66-476B-BF5F-5A6C3CD18C2A}" type="datetimeFigureOut">
              <a:rPr lang="pt-PT" smtClean="0"/>
              <a:pPr/>
              <a:t>05-05-2011</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B9B719DD-47F3-4456-9CEE-47EA1E7A997B}" type="slidenum">
              <a:rPr lang="pt-PT" smtClean="0"/>
              <a:pPr/>
              <a:t>‹nº›</a:t>
            </a:fld>
            <a:endParaRPr lang="pt-P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e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kumimoji="0" lang="pt-PT" smtClean="0"/>
              <a:t>Clique para editar o estilo</a:t>
            </a:r>
            <a:endParaRPr kumimoji="0" lang="en-US"/>
          </a:p>
        </p:txBody>
      </p:sp>
      <p:sp>
        <p:nvSpPr>
          <p:cNvPr id="3" name="Marcador de Posição de Texto Vertical 2"/>
          <p:cNvSpPr>
            <a:spLocks noGrp="1"/>
          </p:cNvSpPr>
          <p:nvPr>
            <p:ph type="body" orient="vert" idx="1"/>
          </p:nvPr>
        </p:nvSpPr>
        <p:spPr>
          <a:xfrm>
            <a:off x="457200" y="274638"/>
            <a:ext cx="6019800" cy="5851525"/>
          </a:xfrm>
        </p:spPr>
        <p:txBody>
          <a:bodyPr vert="eaVert"/>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4" name="Marcador de Posição da Data 3"/>
          <p:cNvSpPr>
            <a:spLocks noGrp="1"/>
          </p:cNvSpPr>
          <p:nvPr>
            <p:ph type="dt" sz="half" idx="10"/>
          </p:nvPr>
        </p:nvSpPr>
        <p:spPr/>
        <p:txBody>
          <a:bodyPr/>
          <a:lstStyle/>
          <a:p>
            <a:fld id="{7DF256B4-AD66-476B-BF5F-5A6C3CD18C2A}" type="datetimeFigureOut">
              <a:rPr lang="pt-PT" smtClean="0"/>
              <a:pPr/>
              <a:t>05-05-2011</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B9B719DD-47F3-4456-9CEE-47EA1E7A997B}" type="slidenum">
              <a:rPr lang="pt-PT" smtClean="0"/>
              <a:pPr/>
              <a:t>‹nº›</a:t>
            </a:fld>
            <a:endParaRPr lang="pt-P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object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lgn="l">
              <a:defRPr/>
            </a:lvl1pPr>
          </a:lstStyle>
          <a:p>
            <a:r>
              <a:rPr kumimoji="0" lang="pt-PT" smtClean="0"/>
              <a:t>Clique para editar o estilo</a:t>
            </a:r>
            <a:endParaRPr kumimoji="0" lang="en-US"/>
          </a:p>
        </p:txBody>
      </p:sp>
      <p:sp>
        <p:nvSpPr>
          <p:cNvPr id="3" name="Marcador de Posição de Conteúdo 2"/>
          <p:cNvSpPr>
            <a:spLocks noGrp="1"/>
          </p:cNvSpPr>
          <p:nvPr>
            <p:ph idx="1"/>
          </p:nvPr>
        </p:nvSpPr>
        <p:spPr/>
        <p:txBody>
          <a:bodyPr/>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4" name="Marcador de Posição da Data 3"/>
          <p:cNvSpPr>
            <a:spLocks noGrp="1"/>
          </p:cNvSpPr>
          <p:nvPr>
            <p:ph type="dt" sz="half" idx="10"/>
          </p:nvPr>
        </p:nvSpPr>
        <p:spPr/>
        <p:txBody>
          <a:bodyPr/>
          <a:lstStyle/>
          <a:p>
            <a:fld id="{7DF256B4-AD66-476B-BF5F-5A6C3CD18C2A}" type="datetimeFigureOut">
              <a:rPr lang="pt-PT" smtClean="0"/>
              <a:pPr/>
              <a:t>05-05-2011</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B9B719DD-47F3-4456-9CEE-47EA1E7A997B}" type="slidenum">
              <a:rPr lang="pt-PT" smtClean="0"/>
              <a:pPr/>
              <a:t>‹nº›</a:t>
            </a:fld>
            <a:endParaRPr lang="pt-P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cção">
    <p:bg>
      <p:bgRef idx="1002">
        <a:schemeClr val="bg2"/>
      </p:bgRef>
    </p:bg>
    <p:spTree>
      <p:nvGrpSpPr>
        <p:cNvPr id="1" name=""/>
        <p:cNvGrpSpPr/>
        <p:nvPr/>
      </p:nvGrpSpPr>
      <p:grpSpPr>
        <a:xfrm>
          <a:off x="0" y="0"/>
          <a:ext cx="0" cy="0"/>
          <a:chOff x="0" y="0"/>
          <a:chExt cx="0" cy="0"/>
        </a:xfrm>
      </p:grpSpPr>
      <p:sp>
        <p:nvSpPr>
          <p:cNvPr id="7" name="Forma livre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orma livre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ítulo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pt-PT" smtClean="0"/>
              <a:t>Clique para editar o estilo</a:t>
            </a:r>
            <a:endParaRPr kumimoji="0" lang="en-US"/>
          </a:p>
        </p:txBody>
      </p:sp>
      <p:sp>
        <p:nvSpPr>
          <p:cNvPr id="3" name="Marcador de Posição do Texto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t-PT" smtClean="0"/>
              <a:t>Clique para editar os estilos</a:t>
            </a:r>
          </a:p>
        </p:txBody>
      </p:sp>
      <p:sp>
        <p:nvSpPr>
          <p:cNvPr id="4" name="Marcador de Posição da Data 3"/>
          <p:cNvSpPr>
            <a:spLocks noGrp="1"/>
          </p:cNvSpPr>
          <p:nvPr>
            <p:ph type="dt" sz="half" idx="10"/>
          </p:nvPr>
        </p:nvSpPr>
        <p:spPr/>
        <p:txBody>
          <a:bodyPr/>
          <a:lstStyle/>
          <a:p>
            <a:fld id="{7DF256B4-AD66-476B-BF5F-5A6C3CD18C2A}" type="datetimeFigureOut">
              <a:rPr lang="pt-PT" smtClean="0"/>
              <a:pPr/>
              <a:t>05-05-2011</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B9B719DD-47F3-4456-9CEE-47EA1E7A997B}" type="slidenum">
              <a:rPr lang="pt-PT" smtClean="0"/>
              <a:pPr/>
              <a:t>‹nº›</a:t>
            </a:fld>
            <a:endParaRPr lang="pt-PT"/>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údo Dup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7467600" cy="1143000"/>
          </a:xfrm>
        </p:spPr>
        <p:txBody>
          <a:bodyPr/>
          <a:lstStyle/>
          <a:p>
            <a:r>
              <a:rPr kumimoji="0" lang="pt-PT" smtClean="0"/>
              <a:t>Clique para editar o estilo</a:t>
            </a:r>
            <a:endParaRPr kumimoji="0" lang="en-US"/>
          </a:p>
        </p:txBody>
      </p:sp>
      <p:sp>
        <p:nvSpPr>
          <p:cNvPr id="3" name="Marcador de Posição de Conteúdo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4" name="Marcador de Posição de Conteúdo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5" name="Marcador de Posição da Data 4"/>
          <p:cNvSpPr>
            <a:spLocks noGrp="1"/>
          </p:cNvSpPr>
          <p:nvPr>
            <p:ph type="dt" sz="half" idx="10"/>
          </p:nvPr>
        </p:nvSpPr>
        <p:spPr/>
        <p:txBody>
          <a:bodyPr/>
          <a:lstStyle/>
          <a:p>
            <a:fld id="{7DF256B4-AD66-476B-BF5F-5A6C3CD18C2A}" type="datetimeFigureOut">
              <a:rPr lang="pt-PT" smtClean="0"/>
              <a:pPr/>
              <a:t>05-05-2011</a:t>
            </a:fld>
            <a:endParaRPr lang="pt-PT"/>
          </a:p>
        </p:txBody>
      </p:sp>
      <p:sp>
        <p:nvSpPr>
          <p:cNvPr id="6" name="Marcador de Posição do Rodapé 5"/>
          <p:cNvSpPr>
            <a:spLocks noGrp="1"/>
          </p:cNvSpPr>
          <p:nvPr>
            <p:ph type="ftr" sz="quarter" idx="11"/>
          </p:nvPr>
        </p:nvSpPr>
        <p:spPr/>
        <p:txBody>
          <a:bodyPr/>
          <a:lstStyle/>
          <a:p>
            <a:endParaRPr lang="pt-PT"/>
          </a:p>
        </p:txBody>
      </p:sp>
      <p:sp>
        <p:nvSpPr>
          <p:cNvPr id="7" name="Marcador de Posição do Número do Diapositivo 6"/>
          <p:cNvSpPr>
            <a:spLocks noGrp="1"/>
          </p:cNvSpPr>
          <p:nvPr>
            <p:ph type="sldNum" sz="quarter" idx="12"/>
          </p:nvPr>
        </p:nvSpPr>
        <p:spPr/>
        <p:txBody>
          <a:bodyPr/>
          <a:lstStyle/>
          <a:p>
            <a:fld id="{B9B719DD-47F3-4456-9CEE-47EA1E7A997B}" type="slidenum">
              <a:rPr lang="pt-PT" smtClean="0"/>
              <a:pPr/>
              <a:t>‹nº›</a:t>
            </a:fld>
            <a:endParaRPr lang="pt-P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8229600" cy="1143000"/>
          </a:xfrm>
        </p:spPr>
        <p:txBody>
          <a:bodyPr anchor="ctr"/>
          <a:lstStyle>
            <a:lvl1pPr>
              <a:defRPr/>
            </a:lvl1pPr>
          </a:lstStyle>
          <a:p>
            <a:r>
              <a:rPr kumimoji="0" lang="pt-PT" smtClean="0"/>
              <a:t>Clique para editar o estilo</a:t>
            </a:r>
            <a:endParaRPr kumimoji="0" lang="en-US"/>
          </a:p>
        </p:txBody>
      </p:sp>
      <p:sp>
        <p:nvSpPr>
          <p:cNvPr id="3" name="Marcador de Posição do Texto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t-PT" smtClean="0"/>
              <a:t>Clique para editar os estilos</a:t>
            </a:r>
          </a:p>
        </p:txBody>
      </p:sp>
      <p:sp>
        <p:nvSpPr>
          <p:cNvPr id="4" name="Marcador de Posição do Texto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t-PT" smtClean="0"/>
              <a:t>Clique para editar os estilos</a:t>
            </a:r>
          </a:p>
        </p:txBody>
      </p:sp>
      <p:sp>
        <p:nvSpPr>
          <p:cNvPr id="5" name="Marcador de Posição de Conteúdo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6" name="Marcador de Posição de Conteúdo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7" name="Marcador de Posição da Data 6"/>
          <p:cNvSpPr>
            <a:spLocks noGrp="1"/>
          </p:cNvSpPr>
          <p:nvPr>
            <p:ph type="dt" sz="half" idx="10"/>
          </p:nvPr>
        </p:nvSpPr>
        <p:spPr/>
        <p:txBody>
          <a:bodyPr/>
          <a:lstStyle/>
          <a:p>
            <a:fld id="{7DF256B4-AD66-476B-BF5F-5A6C3CD18C2A}" type="datetimeFigureOut">
              <a:rPr lang="pt-PT" smtClean="0"/>
              <a:pPr/>
              <a:t>05-05-2011</a:t>
            </a:fld>
            <a:endParaRPr lang="pt-PT"/>
          </a:p>
        </p:txBody>
      </p:sp>
      <p:sp>
        <p:nvSpPr>
          <p:cNvPr id="8" name="Marcador de Posição do Rodapé 7"/>
          <p:cNvSpPr>
            <a:spLocks noGrp="1"/>
          </p:cNvSpPr>
          <p:nvPr>
            <p:ph type="ftr" sz="quarter" idx="11"/>
          </p:nvPr>
        </p:nvSpPr>
        <p:spPr/>
        <p:txBody>
          <a:bodyPr/>
          <a:lstStyle/>
          <a:p>
            <a:endParaRPr lang="pt-PT"/>
          </a:p>
        </p:txBody>
      </p:sp>
      <p:sp>
        <p:nvSpPr>
          <p:cNvPr id="9" name="Marcador de Posição do Número do Diapositivo 8"/>
          <p:cNvSpPr>
            <a:spLocks noGrp="1"/>
          </p:cNvSpPr>
          <p:nvPr>
            <p:ph type="sldNum" sz="quarter" idx="12"/>
          </p:nvPr>
        </p:nvSpPr>
        <p:spPr/>
        <p:txBody>
          <a:bodyPr/>
          <a:lstStyle/>
          <a:p>
            <a:fld id="{B9B719DD-47F3-4456-9CEE-47EA1E7A997B}" type="slidenum">
              <a:rPr lang="pt-PT" smtClean="0"/>
              <a:pPr/>
              <a:t>‹nº›</a:t>
            </a:fld>
            <a:endParaRPr lang="pt-P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320"/>
            <a:ext cx="7470648" cy="1143000"/>
          </a:xfrm>
        </p:spPr>
        <p:txBody>
          <a:bodyPr anchor="ctr"/>
          <a:lstStyle>
            <a:lvl1pPr algn="l">
              <a:defRPr sz="4600"/>
            </a:lvl1pPr>
          </a:lstStyle>
          <a:p>
            <a:r>
              <a:rPr kumimoji="0" lang="pt-PT" smtClean="0"/>
              <a:t>Clique para editar o estilo</a:t>
            </a:r>
            <a:endParaRPr kumimoji="0" lang="en-US"/>
          </a:p>
        </p:txBody>
      </p:sp>
      <p:sp>
        <p:nvSpPr>
          <p:cNvPr id="7" name="Marcador de Posição da Data 6"/>
          <p:cNvSpPr>
            <a:spLocks noGrp="1"/>
          </p:cNvSpPr>
          <p:nvPr>
            <p:ph type="dt" sz="half" idx="10"/>
          </p:nvPr>
        </p:nvSpPr>
        <p:spPr/>
        <p:txBody>
          <a:bodyPr/>
          <a:lstStyle/>
          <a:p>
            <a:fld id="{7DF256B4-AD66-476B-BF5F-5A6C3CD18C2A}" type="datetimeFigureOut">
              <a:rPr lang="pt-PT" smtClean="0"/>
              <a:pPr/>
              <a:t>05-05-2011</a:t>
            </a:fld>
            <a:endParaRPr lang="pt-PT"/>
          </a:p>
        </p:txBody>
      </p:sp>
      <p:sp>
        <p:nvSpPr>
          <p:cNvPr id="8" name="Marcador de Posição do Número do Diapositivo 7"/>
          <p:cNvSpPr>
            <a:spLocks noGrp="1"/>
          </p:cNvSpPr>
          <p:nvPr>
            <p:ph type="sldNum" sz="quarter" idx="11"/>
          </p:nvPr>
        </p:nvSpPr>
        <p:spPr/>
        <p:txBody>
          <a:bodyPr/>
          <a:lstStyle/>
          <a:p>
            <a:fld id="{B9B719DD-47F3-4456-9CEE-47EA1E7A997B}" type="slidenum">
              <a:rPr lang="pt-PT" smtClean="0"/>
              <a:pPr/>
              <a:t>‹nº›</a:t>
            </a:fld>
            <a:endParaRPr lang="pt-PT"/>
          </a:p>
        </p:txBody>
      </p:sp>
      <p:sp>
        <p:nvSpPr>
          <p:cNvPr id="9" name="Marcador de Posição do Rodapé 8"/>
          <p:cNvSpPr>
            <a:spLocks noGrp="1"/>
          </p:cNvSpPr>
          <p:nvPr>
            <p:ph type="ftr" sz="quarter" idx="12"/>
          </p:nvPr>
        </p:nvSpPr>
        <p:spPr/>
        <p:txBody>
          <a:bodyPr/>
          <a:lstStyle/>
          <a:p>
            <a:endParaRPr lang="pt-P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Marcador de Posição da Data 1"/>
          <p:cNvSpPr>
            <a:spLocks noGrp="1"/>
          </p:cNvSpPr>
          <p:nvPr>
            <p:ph type="dt" sz="half" idx="10"/>
          </p:nvPr>
        </p:nvSpPr>
        <p:spPr/>
        <p:txBody>
          <a:bodyPr/>
          <a:lstStyle/>
          <a:p>
            <a:fld id="{7DF256B4-AD66-476B-BF5F-5A6C3CD18C2A}" type="datetimeFigureOut">
              <a:rPr lang="pt-PT" smtClean="0"/>
              <a:pPr/>
              <a:t>05-05-2011</a:t>
            </a:fld>
            <a:endParaRPr lang="pt-PT"/>
          </a:p>
        </p:txBody>
      </p:sp>
      <p:sp>
        <p:nvSpPr>
          <p:cNvPr id="3" name="Marcador de Posição do Rodapé 2"/>
          <p:cNvSpPr>
            <a:spLocks noGrp="1"/>
          </p:cNvSpPr>
          <p:nvPr>
            <p:ph type="ftr" sz="quarter" idx="11"/>
          </p:nvPr>
        </p:nvSpPr>
        <p:spPr/>
        <p:txBody>
          <a:bodyPr/>
          <a:lstStyle/>
          <a:p>
            <a:endParaRPr lang="pt-PT"/>
          </a:p>
        </p:txBody>
      </p:sp>
      <p:sp>
        <p:nvSpPr>
          <p:cNvPr id="4" name="Marcador de Posição do Número do Diapositivo 3"/>
          <p:cNvSpPr>
            <a:spLocks noGrp="1"/>
          </p:cNvSpPr>
          <p:nvPr>
            <p:ph type="sldNum" sz="quarter" idx="12"/>
          </p:nvPr>
        </p:nvSpPr>
        <p:spPr/>
        <p:txBody>
          <a:bodyPr/>
          <a:lstStyle/>
          <a:p>
            <a:fld id="{B9B719DD-47F3-4456-9CEE-47EA1E7A997B}" type="slidenum">
              <a:rPr lang="pt-PT" smtClean="0"/>
              <a:pPr/>
              <a:t>‹nº›</a:t>
            </a:fld>
            <a:endParaRPr lang="pt-P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pt-PT" smtClean="0"/>
              <a:t>Clique para editar o estilo</a:t>
            </a:r>
            <a:endParaRPr kumimoji="0" lang="en-US"/>
          </a:p>
        </p:txBody>
      </p:sp>
      <p:sp>
        <p:nvSpPr>
          <p:cNvPr id="3" name="Marcador de Posição do Texto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pt-PT" smtClean="0"/>
              <a:t>Clique para editar os estilos</a:t>
            </a:r>
          </a:p>
        </p:txBody>
      </p:sp>
      <p:sp>
        <p:nvSpPr>
          <p:cNvPr id="4" name="Marcador de Posição de Conteúdo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5" name="Marcador de Posição da Data 4"/>
          <p:cNvSpPr>
            <a:spLocks noGrp="1"/>
          </p:cNvSpPr>
          <p:nvPr>
            <p:ph type="dt" sz="half" idx="10"/>
          </p:nvPr>
        </p:nvSpPr>
        <p:spPr/>
        <p:txBody>
          <a:bodyPr/>
          <a:lstStyle/>
          <a:p>
            <a:fld id="{7DF256B4-AD66-476B-BF5F-5A6C3CD18C2A}" type="datetimeFigureOut">
              <a:rPr lang="pt-PT" smtClean="0"/>
              <a:pPr/>
              <a:t>05-05-2011</a:t>
            </a:fld>
            <a:endParaRPr lang="pt-PT"/>
          </a:p>
        </p:txBody>
      </p:sp>
      <p:sp>
        <p:nvSpPr>
          <p:cNvPr id="6" name="Marcador de Posição do Rodapé 5"/>
          <p:cNvSpPr>
            <a:spLocks noGrp="1"/>
          </p:cNvSpPr>
          <p:nvPr>
            <p:ph type="ftr" sz="quarter" idx="11"/>
          </p:nvPr>
        </p:nvSpPr>
        <p:spPr/>
        <p:txBody>
          <a:bodyPr/>
          <a:lstStyle/>
          <a:p>
            <a:endParaRPr lang="pt-PT"/>
          </a:p>
        </p:txBody>
      </p:sp>
      <p:sp>
        <p:nvSpPr>
          <p:cNvPr id="7" name="Marcador de Posição do Número do Diapositivo 6"/>
          <p:cNvSpPr>
            <a:spLocks noGrp="1"/>
          </p:cNvSpPr>
          <p:nvPr>
            <p:ph type="sldNum" sz="quarter" idx="12"/>
          </p:nvPr>
        </p:nvSpPr>
        <p:spPr>
          <a:xfrm>
            <a:off x="8156448" y="6422064"/>
            <a:ext cx="762000" cy="365125"/>
          </a:xfrm>
        </p:spPr>
        <p:txBody>
          <a:bodyPr/>
          <a:lstStyle/>
          <a:p>
            <a:fld id="{B9B719DD-47F3-4456-9CEE-47EA1E7A997B}" type="slidenum">
              <a:rPr lang="pt-PT" smtClean="0"/>
              <a:pPr/>
              <a:t>‹nº›</a:t>
            </a:fld>
            <a:endParaRPr lang="pt-P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pt-PT" smtClean="0"/>
              <a:t>Clique para editar o estilo</a:t>
            </a:r>
            <a:endParaRPr kumimoji="0" lang="en-US"/>
          </a:p>
        </p:txBody>
      </p:sp>
      <p:sp>
        <p:nvSpPr>
          <p:cNvPr id="3" name="Marcador de Posição da Imagem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pt-PT" smtClean="0"/>
              <a:t>Clique no ícone para adicionar uma imagem</a:t>
            </a:r>
            <a:endParaRPr kumimoji="0" lang="en-US" dirty="0"/>
          </a:p>
        </p:txBody>
      </p:sp>
      <p:sp>
        <p:nvSpPr>
          <p:cNvPr id="4" name="Marcador de Posição do Texto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pt-PT" smtClean="0"/>
              <a:t>Clique para editar os estilos</a:t>
            </a:r>
          </a:p>
        </p:txBody>
      </p:sp>
      <p:sp>
        <p:nvSpPr>
          <p:cNvPr id="5" name="Marcador de Posição da Data 4"/>
          <p:cNvSpPr>
            <a:spLocks noGrp="1"/>
          </p:cNvSpPr>
          <p:nvPr>
            <p:ph type="dt" sz="half" idx="10"/>
          </p:nvPr>
        </p:nvSpPr>
        <p:spPr>
          <a:xfrm>
            <a:off x="457200" y="6422064"/>
            <a:ext cx="2133600" cy="365125"/>
          </a:xfrm>
        </p:spPr>
        <p:txBody>
          <a:bodyPr/>
          <a:lstStyle/>
          <a:p>
            <a:fld id="{7DF256B4-AD66-476B-BF5F-5A6C3CD18C2A}" type="datetimeFigureOut">
              <a:rPr lang="pt-PT" smtClean="0"/>
              <a:pPr/>
              <a:t>05-05-2011</a:t>
            </a:fld>
            <a:endParaRPr lang="pt-PT"/>
          </a:p>
        </p:txBody>
      </p:sp>
      <p:sp>
        <p:nvSpPr>
          <p:cNvPr id="6" name="Marcador de Posição do Rodapé 5"/>
          <p:cNvSpPr>
            <a:spLocks noGrp="1"/>
          </p:cNvSpPr>
          <p:nvPr>
            <p:ph type="ftr" sz="quarter" idx="11"/>
          </p:nvPr>
        </p:nvSpPr>
        <p:spPr/>
        <p:txBody>
          <a:bodyPr/>
          <a:lstStyle/>
          <a:p>
            <a:endParaRPr lang="pt-PT"/>
          </a:p>
        </p:txBody>
      </p:sp>
      <p:sp>
        <p:nvSpPr>
          <p:cNvPr id="7" name="Marcador de Posição do Número do Diapositivo 6"/>
          <p:cNvSpPr>
            <a:spLocks noGrp="1"/>
          </p:cNvSpPr>
          <p:nvPr>
            <p:ph type="sldNum" sz="quarter" idx="12"/>
          </p:nvPr>
        </p:nvSpPr>
        <p:spPr/>
        <p:txBody>
          <a:bodyPr/>
          <a:lstStyle/>
          <a:p>
            <a:fld id="{B9B719DD-47F3-4456-9CEE-47EA1E7A997B}" type="slidenum">
              <a:rPr lang="pt-PT" smtClean="0"/>
              <a:pPr/>
              <a:t>‹nº›</a:t>
            </a:fld>
            <a:endParaRPr lang="pt-P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orma livre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orma livre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Marcador de Posição do Título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pt-PT" smtClean="0"/>
              <a:t>Clique para editar o estilo</a:t>
            </a:r>
            <a:endParaRPr kumimoji="0" lang="en-US"/>
          </a:p>
        </p:txBody>
      </p:sp>
      <p:sp>
        <p:nvSpPr>
          <p:cNvPr id="30" name="Marcador de Posição do Texto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pt-PT" smtClean="0"/>
              <a:t>Clique para editar os estilos</a:t>
            </a:r>
          </a:p>
          <a:p>
            <a:pPr lvl="1" eaLnBrk="1" latinLnBrk="0" hangingPunct="1"/>
            <a:r>
              <a:rPr kumimoji="0" lang="pt-PT" smtClean="0"/>
              <a:t>Segundo nível</a:t>
            </a:r>
          </a:p>
          <a:p>
            <a:pPr lvl="2" eaLnBrk="1" latinLnBrk="0" hangingPunct="1"/>
            <a:r>
              <a:rPr kumimoji="0" lang="pt-PT" smtClean="0"/>
              <a:t>Terceiro nível</a:t>
            </a:r>
          </a:p>
          <a:p>
            <a:pPr lvl="3" eaLnBrk="1" latinLnBrk="0" hangingPunct="1"/>
            <a:r>
              <a:rPr kumimoji="0" lang="pt-PT" smtClean="0"/>
              <a:t>Quarto nível</a:t>
            </a:r>
          </a:p>
          <a:p>
            <a:pPr lvl="4" eaLnBrk="1" latinLnBrk="0" hangingPunct="1"/>
            <a:r>
              <a:rPr kumimoji="0" lang="pt-PT" smtClean="0"/>
              <a:t>Quinto nível</a:t>
            </a:r>
            <a:endParaRPr kumimoji="0" lang="en-US"/>
          </a:p>
        </p:txBody>
      </p:sp>
      <p:sp>
        <p:nvSpPr>
          <p:cNvPr id="10" name="Marcador de Posição da Data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7DF256B4-AD66-476B-BF5F-5A6C3CD18C2A}" type="datetimeFigureOut">
              <a:rPr lang="pt-PT" smtClean="0"/>
              <a:pPr/>
              <a:t>05-05-2011</a:t>
            </a:fld>
            <a:endParaRPr lang="pt-PT"/>
          </a:p>
        </p:txBody>
      </p:sp>
      <p:sp>
        <p:nvSpPr>
          <p:cNvPr id="22" name="Marcador de Posição do Rodapé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pt-PT"/>
          </a:p>
        </p:txBody>
      </p:sp>
      <p:sp>
        <p:nvSpPr>
          <p:cNvPr id="18" name="Marcador de Posição do Número do Diapositivo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B9B719DD-47F3-4456-9CEE-47EA1E7A997B}" type="slidenum">
              <a:rPr lang="pt-PT" smtClean="0"/>
              <a:pPr/>
              <a:t>‹nº›</a:t>
            </a:fld>
            <a:endParaRPr lang="pt-PT"/>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7.gif"/><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http://1.bp.blogspot.com/_pmpQw-03p6g/TT8FNIDe-BI/AAAAAAAAF3w/_ozLqqDozVc/s1600/rede_computadores.jpg"/>
          <p:cNvPicPr>
            <a:picLocks noChangeAspect="1" noChangeArrowheads="1"/>
          </p:cNvPicPr>
          <p:nvPr/>
        </p:nvPicPr>
        <p:blipFill>
          <a:blip r:embed="rId2"/>
          <a:srcRect/>
          <a:stretch>
            <a:fillRect/>
          </a:stretch>
        </p:blipFill>
        <p:spPr bwMode="auto">
          <a:xfrm>
            <a:off x="0" y="0"/>
            <a:ext cx="9096405" cy="6858000"/>
          </a:xfrm>
          <a:prstGeom prst="rect">
            <a:avLst/>
          </a:prstGeom>
          <a:noFill/>
        </p:spPr>
      </p:pic>
      <p:sp>
        <p:nvSpPr>
          <p:cNvPr id="2" name="Título 1"/>
          <p:cNvSpPr>
            <a:spLocks noGrp="1"/>
          </p:cNvSpPr>
          <p:nvPr>
            <p:ph type="title"/>
          </p:nvPr>
        </p:nvSpPr>
        <p:spPr>
          <a:xfrm>
            <a:off x="0" y="1285860"/>
            <a:ext cx="9144000" cy="1143000"/>
          </a:xfrm>
        </p:spPr>
        <p:txBody>
          <a:bodyPr>
            <a:noAutofit/>
          </a:bodyPr>
          <a:lstStyle/>
          <a:p>
            <a:pPr algn="ctr"/>
            <a:r>
              <a:rPr lang="pt-PT" sz="115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Redes de Computadores</a:t>
            </a:r>
            <a:endParaRPr lang="pt-PT" sz="115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Tree>
  </p:cSld>
  <p:clrMapOvr>
    <a:masterClrMapping/>
  </p:clrMapOvr>
  <p:transition spd="med" advClick="0" advTm="2000">
    <p:newsflash/>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1028" name="Picture 4" descr="http://4.bp.blogspot.com/_tXu6pRUl5ms/S8N5-v1Yv-I/AAAAAAAAAA8/_IzZGGJXzm0/s1600/wan.gif"/>
          <p:cNvPicPr>
            <a:picLocks noChangeAspect="1" noChangeArrowheads="1"/>
          </p:cNvPicPr>
          <p:nvPr/>
        </p:nvPicPr>
        <p:blipFill>
          <a:blip r:embed="rId2"/>
          <a:srcRect/>
          <a:stretch>
            <a:fillRect/>
          </a:stretch>
        </p:blipFill>
        <p:spPr bwMode="auto">
          <a:xfrm>
            <a:off x="0" y="0"/>
            <a:ext cx="9144000" cy="6858000"/>
          </a:xfrm>
          <a:prstGeom prst="rect">
            <a:avLst/>
          </a:prstGeom>
          <a:noFill/>
        </p:spPr>
      </p:pic>
      <p:pic>
        <p:nvPicPr>
          <p:cNvPr id="1026" name="Picture 2" descr="http://rockalaglam.galeon.com/wan.gif"/>
          <p:cNvPicPr>
            <a:picLocks noChangeAspect="1" noChangeArrowheads="1"/>
          </p:cNvPicPr>
          <p:nvPr/>
        </p:nvPicPr>
        <p:blipFill>
          <a:blip r:embed="rId3"/>
          <a:srcRect/>
          <a:stretch>
            <a:fillRect/>
          </a:stretch>
        </p:blipFill>
        <p:spPr bwMode="auto">
          <a:xfrm>
            <a:off x="2357422" y="232623"/>
            <a:ext cx="5715040" cy="4574827"/>
          </a:xfrm>
          <a:prstGeom prst="rect">
            <a:avLst/>
          </a:prstGeom>
          <a:noFill/>
        </p:spPr>
      </p:pic>
      <p:sp>
        <p:nvSpPr>
          <p:cNvPr id="2" name="Título 1"/>
          <p:cNvSpPr>
            <a:spLocks noGrp="1"/>
          </p:cNvSpPr>
          <p:nvPr>
            <p:ph type="title"/>
          </p:nvPr>
        </p:nvSpPr>
        <p:spPr/>
        <p:txBody>
          <a:bodyPr>
            <a:noAutofit/>
            <a:scene3d>
              <a:camera prst="orthographicFront"/>
              <a:lightRig rig="balanced" dir="t">
                <a:rot lat="0" lon="0" rev="2100000"/>
              </a:lightRig>
            </a:scene3d>
            <a:sp3d extrusionH="57150" prstMaterial="metal">
              <a:bevelT w="38100" h="25400"/>
              <a:contourClr>
                <a:schemeClr val="bg2"/>
              </a:contourClr>
            </a:sp3d>
          </a:bodyPr>
          <a:lstStyle/>
          <a:p>
            <a:pPr algn="ctr"/>
            <a:r>
              <a:rPr lang="pt-PT" sz="8000" b="1" dirty="0" smtClean="0">
                <a:ln w="50800"/>
                <a:solidFill>
                  <a:schemeClr val="bg1">
                    <a:shade val="50000"/>
                  </a:schemeClr>
                </a:solidFill>
              </a:rPr>
              <a:t>MAN</a:t>
            </a:r>
            <a:endParaRPr lang="pt-PT" sz="8000" b="1" dirty="0">
              <a:ln w="50800"/>
              <a:solidFill>
                <a:schemeClr val="bg1">
                  <a:shade val="50000"/>
                </a:schemeClr>
              </a:solidFill>
            </a:endParaRPr>
          </a:p>
        </p:txBody>
      </p:sp>
      <p:sp>
        <p:nvSpPr>
          <p:cNvPr id="3" name="Rectângulo 2"/>
          <p:cNvSpPr/>
          <p:nvPr/>
        </p:nvSpPr>
        <p:spPr>
          <a:xfrm>
            <a:off x="0" y="2571744"/>
            <a:ext cx="9144000" cy="3046988"/>
          </a:xfrm>
          <a:prstGeom prst="rect">
            <a:avLst/>
          </a:prstGeom>
        </p:spPr>
        <p:txBody>
          <a:bodyPr wrap="square">
            <a:spAutoFit/>
            <a:scene3d>
              <a:camera prst="orthographicFront"/>
              <a:lightRig rig="balanced" dir="t">
                <a:rot lat="0" lon="0" rev="2100000"/>
              </a:lightRig>
            </a:scene3d>
            <a:sp3d extrusionH="57150" prstMaterial="metal">
              <a:bevelT w="38100" h="25400"/>
              <a:contourClr>
                <a:schemeClr val="bg2"/>
              </a:contourClr>
            </a:sp3d>
          </a:bodyPr>
          <a:lstStyle/>
          <a:p>
            <a:r>
              <a:rPr lang="pt-PT" sz="2400" b="1" dirty="0" smtClean="0">
                <a:ln w="50800"/>
                <a:solidFill>
                  <a:schemeClr val="bg1">
                    <a:shade val="50000"/>
                  </a:schemeClr>
                </a:solidFill>
              </a:rPr>
              <a:t>Rede metropolitana (MAN)</a:t>
            </a:r>
          </a:p>
          <a:p>
            <a:r>
              <a:rPr lang="pt-PT" sz="2400" b="1" dirty="0" smtClean="0">
                <a:ln w="50800"/>
                <a:solidFill>
                  <a:schemeClr val="bg1">
                    <a:shade val="50000"/>
                  </a:schemeClr>
                </a:solidFill>
              </a:rPr>
              <a:t>Os MAN (</a:t>
            </a:r>
            <a:r>
              <a:rPr lang="pt-PT" sz="2400" b="1" i="1" dirty="0" smtClean="0">
                <a:ln w="50800"/>
                <a:solidFill>
                  <a:schemeClr val="bg1">
                    <a:shade val="50000"/>
                  </a:schemeClr>
                </a:solidFill>
              </a:rPr>
              <a:t>Metropolitan Area Network</a:t>
            </a:r>
            <a:r>
              <a:rPr lang="pt-PT" sz="2400" b="1" dirty="0" smtClean="0">
                <a:ln w="50800"/>
                <a:solidFill>
                  <a:schemeClr val="bg1">
                    <a:shade val="50000"/>
                  </a:schemeClr>
                </a:solidFill>
              </a:rPr>
              <a:t>, redes metropolitanas) interligam vários LAN geograficamente próximos (no máximo, a algumas dezenas de quilómetros) com débitos importantes. Assim, um MAN permite a dois nós distantes comunicar como se fizessem parte de uma mesma rede local. </a:t>
            </a:r>
            <a:br>
              <a:rPr lang="pt-PT" sz="2400" b="1" dirty="0" smtClean="0">
                <a:ln w="50800"/>
                <a:solidFill>
                  <a:schemeClr val="bg1">
                    <a:shade val="50000"/>
                  </a:schemeClr>
                </a:solidFill>
              </a:rPr>
            </a:br>
            <a:r>
              <a:rPr lang="pt-PT" sz="2400" b="1" dirty="0" smtClean="0">
                <a:ln w="50800"/>
                <a:solidFill>
                  <a:schemeClr val="bg1">
                    <a:shade val="50000"/>
                  </a:schemeClr>
                </a:solidFill>
              </a:rPr>
              <a:t>Um MAN é formado por comutadores ou switchs interligados por relações de elevado débito (em geral, em fibra óptica). </a:t>
            </a:r>
            <a:endParaRPr lang="pt-PT" sz="2400" b="1" dirty="0">
              <a:ln w="50800"/>
              <a:solidFill>
                <a:schemeClr val="bg1">
                  <a:shade val="50000"/>
                </a:schemeClr>
              </a:solidFill>
            </a:endParaRPr>
          </a:p>
        </p:txBody>
      </p:sp>
    </p:spTree>
  </p:cSld>
  <p:clrMapOvr>
    <a:masterClrMapping/>
  </p:clrMapOvr>
  <p:transition spd="slow" advClick="0" advTm="24000">
    <p:wheel/>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rgbClr val="03D4A8"/>
            </a:gs>
            <a:gs pos="25000">
              <a:srgbClr val="21D6E0"/>
            </a:gs>
            <a:gs pos="75000">
              <a:srgbClr val="0087E6"/>
            </a:gs>
            <a:gs pos="100000">
              <a:srgbClr val="005CBF"/>
            </a:gs>
          </a:gsLst>
          <a:lin ang="5400000" scaled="0"/>
        </a:grad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r>
              <a:rPr lang="pt-PT" sz="8000" b="1"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Noção de Redes</a:t>
            </a:r>
            <a:endParaRPr lang="pt-PT" sz="8000" b="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ndParaRPr>
          </a:p>
        </p:txBody>
      </p:sp>
      <p:sp>
        <p:nvSpPr>
          <p:cNvPr id="3" name="Rectângulo 2"/>
          <p:cNvSpPr/>
          <p:nvPr/>
        </p:nvSpPr>
        <p:spPr>
          <a:xfrm>
            <a:off x="0" y="2000240"/>
            <a:ext cx="9144000" cy="3970318"/>
          </a:xfrm>
          <a:prstGeom prst="rect">
            <a:avLst/>
          </a:prstGeom>
        </p:spPr>
        <p:txBody>
          <a:bodyPr wrap="square">
            <a:spAutoFit/>
            <a:scene3d>
              <a:camera prst="orthographicFront"/>
              <a:lightRig rig="soft" dir="t">
                <a:rot lat="0" lon="0" rev="10800000"/>
              </a:lightRig>
            </a:scene3d>
            <a:sp3d>
              <a:bevelT w="27940" h="12700"/>
              <a:contourClr>
                <a:srgbClr val="DDDDDD"/>
              </a:contourClr>
            </a:sp3d>
          </a:bodyPr>
          <a:lstStyle/>
          <a:p>
            <a:pPr algn="just"/>
            <a:r>
              <a:rPr lang="pt-PT" sz="3600" b="1" spc="150" dirty="0" smtClean="0">
                <a:ln w="11430"/>
                <a:solidFill>
                  <a:srgbClr val="F8F8F8"/>
                </a:solidFill>
                <a:effectLst>
                  <a:outerShdw blurRad="25400" algn="tl" rotWithShape="0">
                    <a:srgbClr val="000000">
                      <a:alpha val="43000"/>
                    </a:srgbClr>
                  </a:outerShdw>
                </a:effectLst>
              </a:rPr>
              <a:t>Uma rede de computadores consiste em 2 ou mais computadores e outros dispositivos interligados entre si de modo a poderem compartilhar recursos físicos e lógicos, os quais podem ser: dados, impressoras, mensagens (e-mails), etc.</a:t>
            </a:r>
            <a:endParaRPr lang="pt-PT" sz="3600" b="1" spc="150" dirty="0">
              <a:ln w="11430"/>
              <a:solidFill>
                <a:srgbClr val="F8F8F8"/>
              </a:solidFill>
              <a:effectLst>
                <a:outerShdw blurRad="25400" algn="tl" rotWithShape="0">
                  <a:srgbClr val="000000">
                    <a:alpha val="43000"/>
                  </a:srgbClr>
                </a:outerShdw>
              </a:effectLst>
            </a:endParaRPr>
          </a:p>
        </p:txBody>
      </p:sp>
    </p:spTree>
  </p:cSld>
  <p:clrMapOvr>
    <a:masterClrMapping/>
  </p:clrMapOvr>
  <p:transition spd="med" advClick="0" advTm="17000">
    <p:plus/>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3" name="Picture 2" descr="http://www.teleco.com.br/imagens/tutoriais/figura9_tutorialosi.gif"/>
          <p:cNvPicPr>
            <a:picLocks noChangeAspect="1" noChangeArrowheads="1"/>
          </p:cNvPicPr>
          <p:nvPr/>
        </p:nvPicPr>
        <p:blipFill>
          <a:blip r:embed="rId2"/>
          <a:srcRect/>
          <a:stretch>
            <a:fillRect/>
          </a:stretch>
        </p:blipFill>
        <p:spPr bwMode="auto">
          <a:xfrm>
            <a:off x="-214313" y="0"/>
            <a:ext cx="9358313" cy="6857999"/>
          </a:xfrm>
          <a:prstGeom prst="rect">
            <a:avLst/>
          </a:prstGeom>
          <a:noFill/>
        </p:spPr>
      </p:pic>
      <p:sp>
        <p:nvSpPr>
          <p:cNvPr id="2" name="Título 1"/>
          <p:cNvSpPr>
            <a:spLocks noGrp="1"/>
          </p:cNvSpPr>
          <p:nvPr>
            <p:ph type="title"/>
          </p:nvPr>
        </p:nvSpPr>
        <p:spPr/>
        <p:txBody>
          <a:bodyPr>
            <a:noAutofit/>
          </a:bodyPr>
          <a:lstStyle/>
          <a:p>
            <a:pPr algn="just"/>
            <a:r>
              <a:rPr lang="pt-PT" sz="9600" b="1"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rPr>
              <a:t> Modelo Osi</a:t>
            </a:r>
            <a:endParaRPr lang="pt-PT" sz="9600" b="1"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ndParaRPr>
          </a:p>
        </p:txBody>
      </p:sp>
    </p:spTree>
  </p:cSld>
  <p:clrMapOvr>
    <a:masterClrMapping/>
  </p:clrMapOvr>
  <p:transition spd="med" advClick="0" advTm="6000">
    <p:wheel spokes="2"/>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21000" b="-21000"/>
          </a:stretch>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r>
              <a:rPr lang="pt-PT" sz="88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Tipos de sinal</a:t>
            </a:r>
            <a:endParaRPr lang="pt-PT" sz="88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p:txBody>
      </p:sp>
    </p:spTree>
  </p:cSld>
  <p:clrMapOvr>
    <a:masterClrMapping/>
  </p:clrMapOvr>
  <p:transition spd="med" advClick="0" advTm="8000">
    <p:circl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274638"/>
            <a:ext cx="9144000" cy="1143000"/>
          </a:xfrm>
        </p:spPr>
        <p:txBody>
          <a:bodyPr>
            <a:noAutofit/>
          </a:bodyPr>
          <a:lstStyle/>
          <a:p>
            <a:r>
              <a:rPr lang="pt-PT" sz="96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rPr>
              <a:t>Sinal analógico</a:t>
            </a:r>
            <a:endParaRPr lang="pt-PT" sz="9600" b="1"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endParaRPr>
          </a:p>
        </p:txBody>
      </p:sp>
      <p:sp>
        <p:nvSpPr>
          <p:cNvPr id="3" name="Rectângulo 2"/>
          <p:cNvSpPr/>
          <p:nvPr/>
        </p:nvSpPr>
        <p:spPr>
          <a:xfrm>
            <a:off x="0" y="1857364"/>
            <a:ext cx="9144000" cy="4031873"/>
          </a:xfrm>
          <a:prstGeom prst="rect">
            <a:avLst/>
          </a:prstGeom>
        </p:spPr>
        <p:txBody>
          <a:bodyPr wrap="square">
            <a:spAutoFit/>
          </a:bodyPr>
          <a:lstStyle/>
          <a:p>
            <a:pPr algn="just"/>
            <a:r>
              <a:rPr lang="pt-PT" sz="32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rPr>
              <a:t>Sinal analógico é um tipo de sinal contínuo que varia em função do tempo. Um velocímetro analógico de ponteiros, um termómetro analógico de mercúrio, uma balança analógica de molas, são exemplos de sinais lidos de forma directa sem passar por qualquer descodificação complexa, pois as variáveis são observadas directamente.</a:t>
            </a:r>
            <a:endParaRPr lang="pt-PT" sz="3200" b="1"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endParaRPr>
          </a:p>
        </p:txBody>
      </p:sp>
    </p:spTree>
  </p:cSld>
  <p:clrMapOvr>
    <a:masterClrMapping/>
  </p:clrMapOvr>
  <p:transition spd="slow" advClick="0" advTm="18000">
    <p:wheel spokes="8"/>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274638"/>
            <a:ext cx="9144000" cy="1143000"/>
          </a:xfrm>
        </p:spPr>
        <p:txBody>
          <a:bodyPr>
            <a:noAutofit/>
            <a:scene3d>
              <a:camera prst="orthographicFront"/>
              <a:lightRig rig="flat" dir="tl"/>
            </a:scene3d>
            <a:sp3d contourW="19050" prstMaterial="clear">
              <a:bevelT w="50800" h="50800"/>
              <a:contourClr>
                <a:schemeClr val="accent5">
                  <a:tint val="70000"/>
                  <a:satMod val="180000"/>
                  <a:alpha val="70000"/>
                </a:schemeClr>
              </a:contourClr>
            </a:sp3d>
          </a:bodyPr>
          <a:lstStyle/>
          <a:p>
            <a:r>
              <a:rPr lang="pt-PT" sz="13800" b="1" dirty="0" smtClean="0">
                <a:ln/>
                <a:solidFill>
                  <a:schemeClr val="accent5">
                    <a:tint val="50000"/>
                    <a:satMod val="180000"/>
                  </a:schemeClr>
                </a:solidFill>
              </a:rPr>
              <a:t>Sinal digital</a:t>
            </a:r>
            <a:endParaRPr lang="pt-PT" sz="13800" b="1" dirty="0">
              <a:ln/>
              <a:solidFill>
                <a:schemeClr val="accent5">
                  <a:tint val="50000"/>
                  <a:satMod val="180000"/>
                </a:schemeClr>
              </a:solidFill>
            </a:endParaRPr>
          </a:p>
        </p:txBody>
      </p:sp>
      <p:sp>
        <p:nvSpPr>
          <p:cNvPr id="7169" name="Rectangle 1"/>
          <p:cNvSpPr>
            <a:spLocks noChangeArrowheads="1"/>
          </p:cNvSpPr>
          <p:nvPr/>
        </p:nvSpPr>
        <p:spPr bwMode="auto">
          <a:xfrm rot="10800000" flipV="1">
            <a:off x="0" y="2357430"/>
            <a:ext cx="9144000" cy="29238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pt-PT" sz="4400" i="0" u="none" strike="noStrike" normalizeH="0" baseline="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charset="0"/>
              <a:cs typeface="Arial"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pt-PT" sz="2800" i="0" u="none" strike="noStrike" normalizeH="0" baseline="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charset="0"/>
                <a:cs typeface="Arial" charset="0"/>
              </a:rPr>
              <a:t>Sinal Digital é um sinal com valores discretos (descontínuos) no tempo e em amplitude. Isso significa que um sinal digital só é definido para determinados instantes de tempo, e que o conjunto de valores que pode assumir é finito.</a:t>
            </a:r>
            <a:endParaRPr kumimoji="0" lang="pt-PT" sz="4400" i="0" u="none" strike="noStrike" normalizeH="0" baseline="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charset="0"/>
              <a:cs typeface="Arial" charset="0"/>
            </a:endParaRPr>
          </a:p>
        </p:txBody>
      </p:sp>
      <p:pic>
        <p:nvPicPr>
          <p:cNvPr id="7170" name="Picture 2" descr="Disambig grey.svg"/>
          <p:cNvPicPr>
            <a:picLocks noChangeAspect="1" noChangeArrowheads="1"/>
          </p:cNvPicPr>
          <p:nvPr/>
        </p:nvPicPr>
        <p:blipFill>
          <a:blip r:embed="rId2"/>
          <a:srcRect/>
          <a:stretch>
            <a:fillRect/>
          </a:stretch>
        </p:blipFill>
        <p:spPr bwMode="auto">
          <a:xfrm>
            <a:off x="612775" y="-84138"/>
            <a:ext cx="190500" cy="142876"/>
          </a:xfrm>
          <a:prstGeom prst="rect">
            <a:avLst/>
          </a:prstGeom>
          <a:noFill/>
        </p:spPr>
      </p:pic>
    </p:spTree>
  </p:cSld>
  <p:clrMapOvr>
    <a:masterClrMapping/>
  </p:clrMapOvr>
  <p:transition spd="med" advClick="0" advTm="15000">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r>
              <a:rPr lang="pt-PT" sz="88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Tipos de Redes</a:t>
            </a:r>
            <a:endParaRPr lang="pt-PT" sz="88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3" name="Rectângulo 2"/>
          <p:cNvSpPr/>
          <p:nvPr/>
        </p:nvSpPr>
        <p:spPr>
          <a:xfrm>
            <a:off x="0" y="1714488"/>
            <a:ext cx="9144000" cy="4524315"/>
          </a:xfrm>
          <a:prstGeom prst="rect">
            <a:avLst/>
          </a:prstGeom>
        </p:spPr>
        <p:txBody>
          <a:bodyPr wrap="square">
            <a:spAutoFit/>
          </a:bodyPr>
          <a:lstStyle/>
          <a:p>
            <a:pPr algn="just"/>
            <a:r>
              <a:rPr lang="pt-PT" sz="2400" b="1" u="sng"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Os diferentes tipos de redes</a:t>
            </a:r>
          </a:p>
          <a:p>
            <a:pPr algn="just"/>
            <a:r>
              <a:rPr lang="pt-PT" sz="24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Distinguem-se diferentes tipos de redes (privadas) de acordo com a sua dimensão (em termos de número de máquinas), a sua velocidade de transferência de dados e a sua extensão. As redes privadas são redes que pertencem a uma mesma organização. Consideram-se geralmente três categorias de redes: </a:t>
            </a:r>
          </a:p>
          <a:p>
            <a:pPr algn="just"/>
            <a:r>
              <a:rPr lang="pt-PT" sz="2400" b="1" u="sng"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LAN</a:t>
            </a:r>
            <a:r>
              <a:rPr lang="pt-PT" sz="24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 (local area network) </a:t>
            </a:r>
          </a:p>
          <a:p>
            <a:pPr algn="just"/>
            <a:r>
              <a:rPr lang="pt-PT" sz="2400" b="1" u="sng"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MAN</a:t>
            </a:r>
            <a:r>
              <a:rPr lang="pt-PT" sz="24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 (metropolitan area network) </a:t>
            </a:r>
          </a:p>
          <a:p>
            <a:pPr algn="just"/>
            <a:r>
              <a:rPr lang="pt-PT" sz="2400" b="1" u="sng"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WAN</a:t>
            </a:r>
            <a:r>
              <a:rPr lang="pt-PT" sz="24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 (wide area network)</a:t>
            </a:r>
          </a:p>
          <a:p>
            <a:pPr algn="just"/>
            <a:r>
              <a:rPr lang="pt-PT" sz="24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
            </a:r>
            <a:br>
              <a:rPr lang="pt-PT" sz="24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br>
            <a:endParaRPr lang="pt-PT" sz="2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endParaRPr>
          </a:p>
        </p:txBody>
      </p:sp>
    </p:spTree>
  </p:cSld>
  <p:clrMapOvr>
    <a:masterClrMapping/>
  </p:clrMapOvr>
  <p:transition spd="med" advClick="0" advTm="20000">
    <p:spli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ttp://rockalaglam.galeon.com/wan.gif"/>
          <p:cNvPicPr>
            <a:picLocks noChangeAspect="1" noChangeArrowheads="1"/>
          </p:cNvPicPr>
          <p:nvPr/>
        </p:nvPicPr>
        <p:blipFill>
          <a:blip r:embed="rId2"/>
          <a:srcRect/>
          <a:stretch>
            <a:fillRect/>
          </a:stretch>
        </p:blipFill>
        <p:spPr bwMode="auto">
          <a:xfrm>
            <a:off x="0" y="-136525"/>
            <a:ext cx="9144000" cy="6994525"/>
          </a:xfrm>
          <a:prstGeom prst="rect">
            <a:avLst/>
          </a:prstGeom>
          <a:noFill/>
        </p:spPr>
      </p:pic>
      <p:sp>
        <p:nvSpPr>
          <p:cNvPr id="2" name="Título 1"/>
          <p:cNvSpPr>
            <a:spLocks noGrp="1"/>
          </p:cNvSpPr>
          <p:nvPr>
            <p:ph type="title"/>
          </p:nvPr>
        </p:nvSpPr>
        <p:spPr>
          <a:xfrm>
            <a:off x="214282" y="0"/>
            <a:ext cx="7470648" cy="1143000"/>
          </a:xfrm>
        </p:spPr>
        <p:txBody>
          <a:bodyPr>
            <a:noAutofit/>
          </a:bodyPr>
          <a:lstStyle/>
          <a:p>
            <a:pPr algn="ctr"/>
            <a:r>
              <a:rPr lang="pt-PT" sz="9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WAN</a:t>
            </a:r>
            <a:endParaRPr lang="pt-PT" sz="9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3" name="Rectângulo 2"/>
          <p:cNvSpPr/>
          <p:nvPr/>
        </p:nvSpPr>
        <p:spPr>
          <a:xfrm>
            <a:off x="0" y="1785926"/>
            <a:ext cx="9144000" cy="5016758"/>
          </a:xfrm>
          <a:prstGeom prst="rect">
            <a:avLst/>
          </a:prstGeom>
        </p:spPr>
        <p:txBody>
          <a:bodyPr wrap="square">
            <a:spAutoFit/>
            <a:scene3d>
              <a:camera prst="orthographicFront"/>
              <a:lightRig rig="balanced" dir="t">
                <a:rot lat="0" lon="0" rev="2100000"/>
              </a:lightRig>
            </a:scene3d>
            <a:sp3d extrusionH="57150" prstMaterial="metal">
              <a:bevelT w="38100" h="25400"/>
              <a:contourClr>
                <a:schemeClr val="bg2"/>
              </a:contourClr>
            </a:sp3d>
          </a:bodyPr>
          <a:lstStyle/>
          <a:p>
            <a:pPr algn="just"/>
            <a:r>
              <a:rPr lang="pt-PT" sz="4000" b="1" u="sng" dirty="0" smtClean="0">
                <a:ln w="50800"/>
                <a:solidFill>
                  <a:schemeClr val="bg1">
                    <a:shade val="50000"/>
                  </a:schemeClr>
                </a:solidFill>
              </a:rPr>
              <a:t>WAN (Rede Extensa): </a:t>
            </a:r>
            <a:r>
              <a:rPr lang="pt-PT" sz="4000" b="1" dirty="0" smtClean="0">
                <a:ln w="50800"/>
                <a:solidFill>
                  <a:schemeClr val="bg1">
                    <a:shade val="50000"/>
                  </a:schemeClr>
                </a:solidFill>
              </a:rPr>
              <a:t>Redes que se estendem além das proximidades físicas dos computadores. Como, por exemplo, redes ligadas por conexão telefónica, por satélite, ondas de rádio, etc. (Ex: A Internet, as redes dos bancos internacionais, como o CITYBANK</a:t>
            </a:r>
            <a:endParaRPr lang="pt-PT" sz="4000" b="1" dirty="0">
              <a:ln w="50800"/>
              <a:solidFill>
                <a:schemeClr val="bg1">
                  <a:shade val="50000"/>
                </a:schemeClr>
              </a:solidFill>
            </a:endParaRPr>
          </a:p>
        </p:txBody>
      </p:sp>
    </p:spTree>
  </p:cSld>
  <p:clrMapOvr>
    <a:masterClrMapping/>
  </p:clrMapOvr>
  <p:transition spd="slow" advClick="0" advTm="15000">
    <p:newsflash/>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2050" name="Picture 2" descr="http://teteraconsultoria.com.br/infoescravo/arquivos/2010/11/rede-vpn.gif"/>
          <p:cNvPicPr>
            <a:picLocks noChangeAspect="1" noChangeArrowheads="1"/>
          </p:cNvPicPr>
          <p:nvPr/>
        </p:nvPicPr>
        <p:blipFill>
          <a:blip r:embed="rId2"/>
          <a:srcRect/>
          <a:stretch>
            <a:fillRect/>
          </a:stretch>
        </p:blipFill>
        <p:spPr bwMode="auto">
          <a:xfrm>
            <a:off x="0" y="0"/>
            <a:ext cx="9073659" cy="6858000"/>
          </a:xfrm>
          <a:prstGeom prst="rect">
            <a:avLst/>
          </a:prstGeom>
          <a:noFill/>
        </p:spPr>
      </p:pic>
      <p:sp>
        <p:nvSpPr>
          <p:cNvPr id="2" name="Título 1"/>
          <p:cNvSpPr>
            <a:spLocks noGrp="1"/>
          </p:cNvSpPr>
          <p:nvPr>
            <p:ph type="title"/>
          </p:nvPr>
        </p:nvSpPr>
        <p:spPr>
          <a:xfrm>
            <a:off x="428596" y="0"/>
            <a:ext cx="7470648" cy="1143000"/>
          </a:xfrm>
        </p:spPr>
        <p:txBody>
          <a:bodyPr>
            <a:noAutofit/>
          </a:bodyPr>
          <a:lstStyle/>
          <a:p>
            <a:pPr algn="ctr"/>
            <a:r>
              <a:rPr lang="pt-PT" sz="88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LAN</a:t>
            </a:r>
            <a:endParaRPr lang="pt-PT" sz="88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3" name="Rectângulo 2"/>
          <p:cNvSpPr/>
          <p:nvPr/>
        </p:nvSpPr>
        <p:spPr>
          <a:xfrm>
            <a:off x="0" y="1428736"/>
            <a:ext cx="9144000" cy="3539430"/>
          </a:xfrm>
          <a:prstGeom prst="rect">
            <a:avLst/>
          </a:prstGeom>
        </p:spPr>
        <p:txBody>
          <a:bodyPr wrap="square">
            <a:spAutoFit/>
            <a:scene3d>
              <a:camera prst="orthographicFront"/>
              <a:lightRig rig="balanced" dir="t">
                <a:rot lat="0" lon="0" rev="2100000"/>
              </a:lightRig>
            </a:scene3d>
            <a:sp3d extrusionH="57150" prstMaterial="metal">
              <a:bevelT w="38100" h="25400"/>
              <a:contourClr>
                <a:schemeClr val="bg2"/>
              </a:contourClr>
            </a:sp3d>
          </a:bodyPr>
          <a:lstStyle/>
          <a:p>
            <a:r>
              <a:rPr lang="pt-PT" sz="3200" b="1" u="sng" dirty="0" smtClean="0">
                <a:ln w="50800"/>
                <a:solidFill>
                  <a:schemeClr val="bg1">
                    <a:shade val="50000"/>
                  </a:schemeClr>
                </a:solidFill>
              </a:rPr>
              <a:t>LAN (Rede Local):</a:t>
            </a:r>
            <a:r>
              <a:rPr lang="pt-PT" sz="3200" b="1" dirty="0" smtClean="0">
                <a:ln w="50800"/>
                <a:solidFill>
                  <a:schemeClr val="bg1">
                    <a:shade val="50000"/>
                  </a:schemeClr>
                </a:solidFill>
              </a:rPr>
              <a:t> Uma rede que liga computadores próximos (normalmente em um mesmo prédio ou, no máximo, entre prédios próximos) e podem ser ligados por cabos apropriados (chamados cabos de rede). Ex: Redes de computadores das empresas em geral.</a:t>
            </a:r>
            <a:endParaRPr lang="pt-PT" sz="3200" b="1" dirty="0">
              <a:ln w="50800"/>
              <a:solidFill>
                <a:schemeClr val="bg1">
                  <a:shade val="50000"/>
                </a:schemeClr>
              </a:solidFill>
            </a:endParaRPr>
          </a:p>
        </p:txBody>
      </p:sp>
      <p:pic>
        <p:nvPicPr>
          <p:cNvPr id="5" name="Picture 2" descr="http://teteraconsultoria.com.br/infoescravo/arquivos/2010/11/rede-vpn.gif"/>
          <p:cNvPicPr>
            <a:picLocks noChangeAspect="1" noChangeArrowheads="1"/>
          </p:cNvPicPr>
          <p:nvPr/>
        </p:nvPicPr>
        <p:blipFill>
          <a:blip r:embed="rId2"/>
          <a:srcRect/>
          <a:stretch>
            <a:fillRect/>
          </a:stretch>
        </p:blipFill>
        <p:spPr bwMode="auto">
          <a:xfrm>
            <a:off x="5857884" y="4500570"/>
            <a:ext cx="3119061" cy="2357430"/>
          </a:xfrm>
          <a:prstGeom prst="rect">
            <a:avLst/>
          </a:prstGeom>
          <a:noFill/>
        </p:spPr>
      </p:pic>
    </p:spTree>
  </p:cSld>
  <p:clrMapOvr>
    <a:masterClrMapping/>
  </p:clrMapOvr>
  <p:transition spd="slow" advClick="0" advTm="19000">
    <p:dissolve/>
  </p:transition>
  <p:timing>
    <p:tnLst>
      <p:par>
        <p:cTn id="1" dur="indefinite" restart="never" nodeType="tmRoot"/>
      </p:par>
    </p:tnLst>
  </p:timing>
</p:sld>
</file>

<file path=ppt/theme/theme1.xml><?xml version="1.0" encoding="utf-8"?>
<a:theme xmlns:a="http://schemas.openxmlformats.org/drawingml/2006/main" name="Técnica">
  <a:themeElements>
    <a:clrScheme name="Técnica">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écnica">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écnica">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550</TotalTime>
  <Words>392</Words>
  <Application>Microsoft Office PowerPoint</Application>
  <PresentationFormat>Apresentação no Ecrã (4:3)</PresentationFormat>
  <Paragraphs>24</Paragraphs>
  <Slides>10</Slides>
  <Notes>0</Notes>
  <HiddenSlides>0</HiddenSlides>
  <MMClips>0</MMClips>
  <ScaleCrop>false</ScaleCrop>
  <HeadingPairs>
    <vt:vector size="4" baseType="variant">
      <vt:variant>
        <vt:lpstr>Tema</vt:lpstr>
      </vt:variant>
      <vt:variant>
        <vt:i4>1</vt:i4>
      </vt:variant>
      <vt:variant>
        <vt:lpstr>Títulos dos diapositivos</vt:lpstr>
      </vt:variant>
      <vt:variant>
        <vt:i4>10</vt:i4>
      </vt:variant>
    </vt:vector>
  </HeadingPairs>
  <TitlesOfParts>
    <vt:vector size="11" baseType="lpstr">
      <vt:lpstr>Técnica</vt:lpstr>
      <vt:lpstr>Redes de Computadores</vt:lpstr>
      <vt:lpstr>Noção de Redes</vt:lpstr>
      <vt:lpstr> Modelo Osi</vt:lpstr>
      <vt:lpstr>Tipos de sinal</vt:lpstr>
      <vt:lpstr>Sinal analógico</vt:lpstr>
      <vt:lpstr>Sinal digital</vt:lpstr>
      <vt:lpstr>Tipos de Redes</vt:lpstr>
      <vt:lpstr>WAN</vt:lpstr>
      <vt:lpstr>LAN</vt:lpstr>
      <vt:lpstr>MAN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Redes de Computadores</dc:title>
  <dc:creator>aluno8</dc:creator>
  <cp:lastModifiedBy>aluno8</cp:lastModifiedBy>
  <cp:revision>55</cp:revision>
  <dcterms:created xsi:type="dcterms:W3CDTF">2011-04-27T09:28:35Z</dcterms:created>
  <dcterms:modified xsi:type="dcterms:W3CDTF">2011-05-05T11:45:45Z</dcterms:modified>
</cp:coreProperties>
</file>